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74" r:id="rId2"/>
  </p:sldMasterIdLst>
  <p:notesMasterIdLst>
    <p:notesMasterId r:id="rId19"/>
  </p:notesMasterIdLst>
  <p:handoutMasterIdLst>
    <p:handoutMasterId r:id="rId20"/>
  </p:handoutMasterIdLst>
  <p:sldIdLst>
    <p:sldId id="290" r:id="rId3"/>
    <p:sldId id="437" r:id="rId4"/>
    <p:sldId id="450" r:id="rId5"/>
    <p:sldId id="440" r:id="rId6"/>
    <p:sldId id="439" r:id="rId7"/>
    <p:sldId id="426" r:id="rId8"/>
    <p:sldId id="451" r:id="rId9"/>
    <p:sldId id="442" r:id="rId10"/>
    <p:sldId id="443" r:id="rId11"/>
    <p:sldId id="445" r:id="rId12"/>
    <p:sldId id="444" r:id="rId13"/>
    <p:sldId id="449" r:id="rId14"/>
    <p:sldId id="452" r:id="rId15"/>
    <p:sldId id="448" r:id="rId16"/>
    <p:sldId id="446" r:id="rId17"/>
    <p:sldId id="431" r:id="rId18"/>
  </p:sldIdLst>
  <p:sldSz cx="9144000" cy="6858000" type="screen4x3"/>
  <p:notesSz cx="7102475" cy="10234613"/>
  <p:defaultTextStyle>
    <a:defPPr>
      <a:defRPr lang="de-DE"/>
    </a:defPPr>
    <a:lvl1pPr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defTabSz="4556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BE0E3"/>
    <a:srgbClr val="005BA9"/>
    <a:srgbClr val="FF0000"/>
    <a:srgbClr val="FFC000"/>
    <a:srgbClr val="FFFF0A"/>
    <a:srgbClr val="64B04A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31" autoAdjust="0"/>
    <p:restoredTop sz="92593" autoAdjust="0"/>
  </p:normalViewPr>
  <p:slideViewPr>
    <p:cSldViewPr snapToObjects="1">
      <p:cViewPr>
        <p:scale>
          <a:sx n="89" d="100"/>
          <a:sy n="89" d="100"/>
        </p:scale>
        <p:origin x="-21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493713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493713" eaLnBrk="0" hangingPunct="0">
              <a:defRPr sz="1300"/>
            </a:lvl1pPr>
          </a:lstStyle>
          <a:p>
            <a:pPr>
              <a:defRPr/>
            </a:pPr>
            <a:fld id="{588E11F5-7FD9-4AF8-B5B1-57300713CDA5}" type="datetime1">
              <a:rPr lang="en-GB"/>
              <a:pPr>
                <a:defRPr/>
              </a:pPr>
              <a:t>20/10/2010</a:t>
            </a:fld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493713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493713" eaLnBrk="0" hangingPunct="0">
              <a:defRPr sz="1300"/>
            </a:lvl1pPr>
          </a:lstStyle>
          <a:p>
            <a:pPr>
              <a:defRPr/>
            </a:pPr>
            <a:fld id="{B2441BFC-3F70-423A-A2B9-D6C876C0E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defTabSz="493713">
              <a:defRPr sz="1300">
                <a:latin typeface="M4006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>
            <a:lvl1pPr algn="r" defTabSz="493713">
              <a:defRPr sz="1300">
                <a:latin typeface="M400600" pitchFamily="2" charset="0"/>
              </a:defRPr>
            </a:lvl1pPr>
          </a:lstStyle>
          <a:p>
            <a:pPr>
              <a:defRPr/>
            </a:pPr>
            <a:fld id="{E683F2A4-0FD1-4992-9E99-88035493D344}" type="datetime1">
              <a:rPr lang="de-DE"/>
              <a:pPr>
                <a:defRPr/>
              </a:pPr>
              <a:t>20.10.2010</a:t>
            </a:fld>
            <a:endParaRPr 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defTabSz="493713">
              <a:defRPr sz="1300">
                <a:latin typeface="M400600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7" tIns="49523" rIns="99047" bIns="49523" numCol="1" anchor="b" anchorCtr="0" compatLnSpc="1">
            <a:prstTxWarp prst="textNoShape">
              <a:avLst/>
            </a:prstTxWarp>
          </a:bodyPr>
          <a:lstStyle>
            <a:lvl1pPr algn="r" defTabSz="493713">
              <a:defRPr sz="1300">
                <a:latin typeface="M400600" pitchFamily="2" charset="0"/>
              </a:defRPr>
            </a:lvl1pPr>
          </a:lstStyle>
          <a:p>
            <a:pPr>
              <a:defRPr/>
            </a:pPr>
            <a:fld id="{291F9AFF-EF07-42F4-81A8-0F84DAF3D2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1F9AFF-EF07-42F4-81A8-0F84DAF3D25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25538"/>
            <a:ext cx="4160837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05350" y="1125538"/>
            <a:ext cx="4160838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158" y="1000108"/>
            <a:ext cx="8501092" cy="5357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FBDF5-8136-4388-8752-F38429ADE5E6}" type="datetimeFigureOut">
              <a:rPr lang="de-DE" smtClean="0"/>
              <a:pPr/>
              <a:t>20.10.2010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A81BC8-B2D6-44A3-AE0F-34FA0D1A11F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5B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866188" y="268288"/>
            <a:ext cx="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lnSpc>
                <a:spcPct val="110000"/>
              </a:lnSpc>
              <a:defRPr/>
            </a:pPr>
            <a:endParaRPr lang="de-DE"/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338" y="3773488"/>
            <a:ext cx="4006850" cy="267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>
                <a:sym typeface="M400600" pitchFamily="80" charset="0"/>
              </a:rPr>
              <a:t>Mastertextformat bearbeiten</a:t>
            </a:r>
          </a:p>
          <a:p>
            <a:pPr lvl="0"/>
            <a:r>
              <a:rPr lang="de-DE" smtClean="0">
                <a:sym typeface="M400600" pitchFamily="80" charset="0"/>
              </a:rPr>
              <a:t>blub@fasel.de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859338" y="1052513"/>
            <a:ext cx="4006850" cy="2016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M700600" pitchFamily="80" charset="0"/>
              </a:rPr>
              <a:t>Title</a:t>
            </a:r>
          </a:p>
        </p:txBody>
      </p:sp>
      <p:pic>
        <p:nvPicPr>
          <p:cNvPr id="1030" name="Picture 13" descr="uniol-white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0363" y="1916113"/>
            <a:ext cx="388778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ransition/>
  <p:txStyles>
    <p:titleStyle>
      <a:lvl1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M700600" pitchFamily="80" charset="0"/>
        </a:defRPr>
      </a:lvl1pPr>
      <a:lvl2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2pPr>
      <a:lvl3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3pPr>
      <a:lvl4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4pPr>
      <a:lvl5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5pPr>
      <a:lvl6pPr marL="4746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6pPr>
      <a:lvl7pPr marL="9318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7pPr>
      <a:lvl8pPr marL="13890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8pPr>
      <a:lvl9pPr marL="18462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9pPr>
    </p:titleStyle>
    <p:bodyStyle>
      <a:lvl1pPr marL="342900" indent="-342900" algn="l" rtl="0" eaLnBrk="0" fontAlgn="base" hangingPunct="0">
        <a:spcBef>
          <a:spcPts val="213"/>
        </a:spcBef>
        <a:spcAft>
          <a:spcPct val="0"/>
        </a:spcAft>
        <a:buSzPct val="66000"/>
        <a:defRPr sz="2800">
          <a:solidFill>
            <a:schemeClr val="tx2"/>
          </a:solidFill>
          <a:latin typeface="+mn-lt"/>
          <a:ea typeface="+mn-ea"/>
          <a:cs typeface="+mn-cs"/>
          <a:sym typeface="M400600" pitchFamily="80" charset="0"/>
        </a:defRPr>
      </a:lvl1pPr>
      <a:lvl2pPr marL="533400" indent="-266700" algn="l" rtl="0" eaLnBrk="0" fontAlgn="base" hangingPunct="0">
        <a:spcBef>
          <a:spcPts val="213"/>
        </a:spcBef>
        <a:spcAft>
          <a:spcPct val="0"/>
        </a:spcAft>
        <a:buClr>
          <a:srgbClr val="64B04A"/>
        </a:buClr>
        <a:buFont typeface="M400600" pitchFamily="80" charset="0"/>
        <a:buChar char="■"/>
        <a:defRPr sz="2000">
          <a:solidFill>
            <a:schemeClr val="tx2"/>
          </a:solidFill>
          <a:latin typeface="+mn-lt"/>
          <a:sym typeface="M400600" pitchFamily="80" charset="0"/>
        </a:defRPr>
      </a:lvl2pPr>
      <a:lvl3pPr marL="901700" indent="-1889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80" charset="0"/>
        </a:defRPr>
      </a:lvl3pPr>
      <a:lvl4pPr marL="12573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80" charset="0"/>
        </a:defRPr>
      </a:lvl4pPr>
      <a:lvl5pPr marL="16129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80" charset="0"/>
        </a:defRPr>
      </a:lvl5pPr>
      <a:lvl6pPr marL="20701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2" charset="0"/>
        </a:defRPr>
      </a:lvl6pPr>
      <a:lvl7pPr marL="25273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2" charset="0"/>
        </a:defRPr>
      </a:lvl7pPr>
      <a:lvl8pPr marL="29845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2" charset="0"/>
        </a:defRPr>
      </a:lvl8pPr>
      <a:lvl9pPr marL="34417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4"/>
        </a:buBlip>
        <a:defRPr>
          <a:solidFill>
            <a:schemeClr val="tx2"/>
          </a:solidFill>
          <a:latin typeface="+mn-lt"/>
          <a:sym typeface="M400600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497638"/>
            <a:ext cx="9144000" cy="360362"/>
          </a:xfrm>
          <a:prstGeom prst="rect">
            <a:avLst/>
          </a:prstGeom>
          <a:solidFill>
            <a:srgbClr val="64B04A"/>
          </a:solidFill>
          <a:ln w="25400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pPr fontAlgn="ctr">
              <a:defRPr/>
            </a:pPr>
            <a:endParaRPr lang="en-GB" b="1">
              <a:solidFill>
                <a:srgbClr val="262626"/>
              </a:solidFill>
              <a:latin typeface="M400600" pitchFamily="2" charset="0"/>
            </a:endParaRPr>
          </a:p>
        </p:txBody>
      </p:sp>
      <p:sp>
        <p:nvSpPr>
          <p:cNvPr id="27665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792163"/>
          </a:xfrm>
          <a:prstGeom prst="rect">
            <a:avLst/>
          </a:prstGeom>
          <a:solidFill>
            <a:srgbClr val="005B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2113" y="6532563"/>
            <a:ext cx="84661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fontAlgn="ctr">
              <a:defRPr/>
            </a:pPr>
            <a:r>
              <a:rPr lang="en-US" sz="1400" dirty="0" smtClean="0"/>
              <a:t>Experiments in the </a:t>
            </a:r>
            <a:r>
              <a:rPr lang="en-US" sz="1400" dirty="0" err="1" smtClean="0"/>
              <a:t>Wild:Public</a:t>
            </a:r>
            <a:r>
              <a:rPr lang="en-US" sz="1400" dirty="0" smtClean="0"/>
              <a:t> Evaluation of Off-Screen Visualizations in the Android Market</a:t>
            </a:r>
            <a:r>
              <a:rPr lang="en-GB" sz="1400" dirty="0" smtClean="0">
                <a:latin typeface="M400600" pitchFamily="2" charset="0"/>
                <a:sym typeface="M400600" pitchFamily="2" charset="0"/>
              </a:rPr>
              <a:t> </a:t>
            </a:r>
            <a:r>
              <a:rPr lang="en-GB" sz="1400" dirty="0">
                <a:latin typeface="M400600" pitchFamily="2" charset="0"/>
                <a:sym typeface="M400600" pitchFamily="2" charset="0"/>
              </a:rPr>
              <a:t>| Niels </a:t>
            </a:r>
            <a:r>
              <a:rPr lang="en-GB" sz="1400" dirty="0" err="1">
                <a:latin typeface="M400600" pitchFamily="2" charset="0"/>
                <a:sym typeface="M400600" pitchFamily="2" charset="0"/>
              </a:rPr>
              <a:t>Henze</a:t>
            </a:r>
            <a:endParaRPr lang="en-GB" sz="1400" dirty="0">
              <a:latin typeface="M400600" pitchFamily="2" charset="0"/>
              <a:sym typeface="M400600" pitchFamily="2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8866188" y="188913"/>
            <a:ext cx="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algn="r">
              <a:lnSpc>
                <a:spcPct val="110000"/>
              </a:lnSpc>
              <a:defRPr/>
            </a:pPr>
            <a:endParaRPr 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25538"/>
            <a:ext cx="8474075" cy="524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>
                <a:sym typeface="M400600" pitchFamily="80" charset="0"/>
              </a:rPr>
              <a:t>Mastertextformat</a:t>
            </a:r>
            <a:r>
              <a:rPr lang="en-GB" dirty="0" smtClean="0">
                <a:sym typeface="M400600" pitchFamily="80" charset="0"/>
              </a:rPr>
              <a:t> bearbaiting</a:t>
            </a:r>
          </a:p>
          <a:p>
            <a:pPr lvl="1"/>
            <a:r>
              <a:rPr lang="en-GB" dirty="0" err="1" smtClean="0">
                <a:sym typeface="M400600" pitchFamily="80" charset="0"/>
              </a:rPr>
              <a:t>Zweite</a:t>
            </a:r>
            <a:r>
              <a:rPr lang="en-GB" dirty="0" smtClean="0">
                <a:sym typeface="M400600" pitchFamily="80" charset="0"/>
              </a:rPr>
              <a:t> </a:t>
            </a:r>
            <a:r>
              <a:rPr lang="en-GB" dirty="0" err="1" smtClean="0">
                <a:sym typeface="M400600" pitchFamily="80" charset="0"/>
              </a:rPr>
              <a:t>Ebene</a:t>
            </a:r>
            <a:endParaRPr lang="en-GB" dirty="0" smtClean="0">
              <a:sym typeface="M400600" pitchFamily="80" charset="0"/>
            </a:endParaRPr>
          </a:p>
          <a:p>
            <a:pPr lvl="2"/>
            <a:r>
              <a:rPr lang="en-GB" dirty="0" err="1" smtClean="0">
                <a:sym typeface="M400600" pitchFamily="80" charset="0"/>
              </a:rPr>
              <a:t>Dritte</a:t>
            </a:r>
            <a:r>
              <a:rPr lang="en-GB" dirty="0" smtClean="0">
                <a:sym typeface="M400600" pitchFamily="80" charset="0"/>
              </a:rPr>
              <a:t> </a:t>
            </a:r>
            <a:r>
              <a:rPr lang="en-GB" dirty="0" err="1" smtClean="0">
                <a:sym typeface="M400600" pitchFamily="80" charset="0"/>
              </a:rPr>
              <a:t>Ebene</a:t>
            </a:r>
            <a:endParaRPr lang="en-GB" dirty="0" smtClean="0">
              <a:sym typeface="M400600" pitchFamily="80" charset="0"/>
            </a:endParaRPr>
          </a:p>
          <a:p>
            <a:pPr lvl="3"/>
            <a:r>
              <a:rPr lang="en-GB" dirty="0" err="1" smtClean="0">
                <a:sym typeface="M400600" pitchFamily="80" charset="0"/>
              </a:rPr>
              <a:t>Vierte</a:t>
            </a:r>
            <a:r>
              <a:rPr lang="en-GB" dirty="0" smtClean="0">
                <a:sym typeface="M400600" pitchFamily="80" charset="0"/>
              </a:rPr>
              <a:t> </a:t>
            </a:r>
            <a:r>
              <a:rPr lang="en-GB" dirty="0" err="1" smtClean="0">
                <a:sym typeface="M400600" pitchFamily="80" charset="0"/>
              </a:rPr>
              <a:t>Ebene</a:t>
            </a:r>
            <a:endParaRPr lang="en-GB" dirty="0" smtClean="0">
              <a:sym typeface="M400600" pitchFamily="80" charset="0"/>
            </a:endParaRPr>
          </a:p>
          <a:p>
            <a:pPr lvl="4"/>
            <a:r>
              <a:rPr lang="en-GB" dirty="0" err="1" smtClean="0">
                <a:sym typeface="M400600" pitchFamily="80" charset="0"/>
              </a:rPr>
              <a:t>Fünfte</a:t>
            </a:r>
            <a:r>
              <a:rPr lang="en-GB" dirty="0" smtClean="0">
                <a:sym typeface="M400600" pitchFamily="80" charset="0"/>
              </a:rPr>
              <a:t> </a:t>
            </a:r>
            <a:r>
              <a:rPr lang="en-GB" dirty="0" err="1" smtClean="0">
                <a:sym typeface="M400600" pitchFamily="80" charset="0"/>
              </a:rPr>
              <a:t>Ebene</a:t>
            </a:r>
            <a:endParaRPr lang="en-GB" dirty="0" smtClean="0">
              <a:sym typeface="M400600" pitchFamily="80" charset="0"/>
            </a:endParaRP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0"/>
            <a:ext cx="8466137" cy="792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>
                <a:sym typeface="M700600" pitchFamily="80" charset="0"/>
              </a:rPr>
              <a:t>Title</a:t>
            </a:r>
          </a:p>
        </p:txBody>
      </p:sp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6454775" y="6532563"/>
            <a:ext cx="241141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fontAlgn="ctr">
              <a:defRPr/>
            </a:pPr>
            <a:endParaRPr lang="en-US" sz="1400" dirty="0">
              <a:latin typeface="M400600" pitchFamily="2" charset="0"/>
              <a:sym typeface="M4006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transition/>
  <p:txStyles>
    <p:titleStyle>
      <a:lvl1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  <a:sym typeface="M700600" pitchFamily="80" charset="0"/>
        </a:defRPr>
      </a:lvl1pPr>
      <a:lvl2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2pPr>
      <a:lvl3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3pPr>
      <a:lvl4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4pPr>
      <a:lvl5pPr marL="174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80" charset="0"/>
        </a:defRPr>
      </a:lvl5pPr>
      <a:lvl6pPr marL="4746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6pPr>
      <a:lvl7pPr marL="9318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7pPr>
      <a:lvl8pPr marL="13890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8pPr>
      <a:lvl9pPr marL="1846263" indent="-17463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M400600" pitchFamily="2" charset="0"/>
          <a:sym typeface="M700600" pitchFamily="2" charset="0"/>
        </a:defRPr>
      </a:lvl9pPr>
    </p:titleStyle>
    <p:bodyStyle>
      <a:lvl1pPr marL="0" indent="0" algn="l" rtl="0" eaLnBrk="0" fontAlgn="base" hangingPunct="0">
        <a:spcBef>
          <a:spcPts val="213"/>
        </a:spcBef>
        <a:spcAft>
          <a:spcPct val="0"/>
        </a:spcAft>
        <a:buSzPct val="66000"/>
        <a:defRPr sz="2400">
          <a:solidFill>
            <a:srgbClr val="005BA9"/>
          </a:solidFill>
          <a:latin typeface="+mn-lt"/>
          <a:ea typeface="+mn-ea"/>
          <a:cs typeface="+mn-cs"/>
          <a:sym typeface="M400600" pitchFamily="80" charset="0"/>
        </a:defRPr>
      </a:lvl1pPr>
      <a:lvl2pPr marL="533400" indent="-266700" algn="l" rtl="0" eaLnBrk="0" fontAlgn="base" hangingPunct="0">
        <a:spcBef>
          <a:spcPts val="213"/>
        </a:spcBef>
        <a:spcAft>
          <a:spcPct val="0"/>
        </a:spcAft>
        <a:buClr>
          <a:srgbClr val="64B04A"/>
        </a:buClr>
        <a:buFont typeface="M400600" pitchFamily="80" charset="0"/>
        <a:buChar char="■"/>
        <a:defRPr sz="2000">
          <a:solidFill>
            <a:schemeClr val="tx2"/>
          </a:solidFill>
          <a:latin typeface="+mn-lt"/>
          <a:sym typeface="M400600" pitchFamily="80" charset="0"/>
        </a:defRPr>
      </a:lvl2pPr>
      <a:lvl3pPr marL="901700" indent="-1889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80" charset="0"/>
        </a:defRPr>
      </a:lvl3pPr>
      <a:lvl4pPr marL="12573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80" charset="0"/>
        </a:defRPr>
      </a:lvl4pPr>
      <a:lvl5pPr marL="16129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80" charset="0"/>
        </a:defRPr>
      </a:lvl5pPr>
      <a:lvl6pPr marL="20701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2" charset="0"/>
        </a:defRPr>
      </a:lvl6pPr>
      <a:lvl7pPr marL="25273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2" charset="0"/>
        </a:defRPr>
      </a:lvl7pPr>
      <a:lvl8pPr marL="29845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2" charset="0"/>
        </a:defRPr>
      </a:lvl8pPr>
      <a:lvl9pPr marL="3441700" indent="-176213" algn="l" rtl="0" eaLnBrk="0" fontAlgn="base" hangingPunct="0">
        <a:spcBef>
          <a:spcPts val="213"/>
        </a:spcBef>
        <a:spcAft>
          <a:spcPct val="0"/>
        </a:spcAft>
        <a:buSzPct val="55000"/>
        <a:buBlip>
          <a:blip r:embed="rId7"/>
        </a:buBlip>
        <a:defRPr>
          <a:solidFill>
            <a:schemeClr val="tx2"/>
          </a:solidFill>
          <a:latin typeface="+mn-lt"/>
          <a:sym typeface="M400600" pitchFamily="2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Grp="1" noChangeArrowheads="1"/>
          </p:cNvSpPr>
          <p:nvPr>
            <p:ph type="title"/>
          </p:nvPr>
        </p:nvSpPr>
        <p:spPr>
          <a:xfrm>
            <a:off x="4788024" y="1916137"/>
            <a:ext cx="4284662" cy="936799"/>
          </a:xfrm>
        </p:spPr>
        <p:txBody>
          <a:bodyPr/>
          <a:lstStyle/>
          <a:p>
            <a:pPr marL="0" indent="0"/>
            <a:r>
              <a:rPr lang="en-US" sz="2400" dirty="0" smtClean="0"/>
              <a:t>Experiments in the Wild:</a:t>
            </a:r>
            <a:br>
              <a:rPr lang="en-US" sz="2400" dirty="0" smtClean="0"/>
            </a:br>
            <a:r>
              <a:rPr lang="en-US" sz="2400" dirty="0" smtClean="0"/>
              <a:t>Public Evaluation of Off-Screen Visualizations in the Android Market</a:t>
            </a:r>
          </a:p>
        </p:txBody>
      </p:sp>
      <p:sp>
        <p:nvSpPr>
          <p:cNvPr id="3075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788024" y="3773488"/>
            <a:ext cx="4284662" cy="2679700"/>
          </a:xfrm>
        </p:spPr>
        <p:txBody>
          <a:bodyPr/>
          <a:lstStyle/>
          <a:p>
            <a:pPr marL="0" indent="0"/>
            <a:r>
              <a:rPr lang="en-US" sz="2400" dirty="0" smtClean="0"/>
              <a:t>Niels </a:t>
            </a:r>
            <a:r>
              <a:rPr lang="en-US" sz="2400" dirty="0" err="1" smtClean="0"/>
              <a:t>Henze</a:t>
            </a:r>
            <a:r>
              <a:rPr lang="en-US" sz="2400" dirty="0" smtClean="0"/>
              <a:t> and Susanne Boll</a:t>
            </a:r>
            <a:br>
              <a:rPr lang="en-US" sz="2400" dirty="0" smtClean="0"/>
            </a:br>
            <a:r>
              <a:rPr lang="en-US" sz="1800" dirty="0" smtClean="0"/>
              <a:t>University of Oldenburg</a:t>
            </a:r>
            <a:br>
              <a:rPr lang="en-US" sz="1800" dirty="0" smtClean="0"/>
            </a:br>
            <a:r>
              <a:rPr lang="en-US" sz="1800" dirty="0" smtClean="0"/>
              <a:t>forename.lastname@uni-oldenburg.de</a:t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Benjamin </a:t>
            </a:r>
            <a:r>
              <a:rPr lang="en-US" sz="2000" dirty="0" err="1" smtClean="0"/>
              <a:t>Poppinga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OFFIS – Institute for Informatics</a:t>
            </a:r>
            <a:br>
              <a:rPr lang="en-US" sz="1800" dirty="0" smtClean="0"/>
            </a:br>
            <a:r>
              <a:rPr lang="en-US" sz="1800" dirty="0" smtClean="0"/>
              <a:t>benjamin.poppinga@uni-oldenburg.de</a:t>
            </a:r>
            <a:endParaRPr lang="en-GB" sz="1800" dirty="0" smtClean="0"/>
          </a:p>
        </p:txBody>
      </p:sp>
      <p:pic>
        <p:nvPicPr>
          <p:cNvPr id="4" name="Picture 19" descr="offis-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3994448"/>
            <a:ext cx="1936164" cy="12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Published in the Android Market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5.5 month in the Android Market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5,708 installs</a:t>
            </a:r>
          </a:p>
          <a:p>
            <a:pPr algn="ctr"/>
            <a:endParaRPr lang="en-GB" sz="4000" dirty="0" smtClean="0"/>
          </a:p>
          <a:p>
            <a:pPr algn="ctr"/>
            <a:r>
              <a:rPr lang="en-GB" sz="4000" dirty="0" smtClean="0"/>
              <a:t>Feedback from 5,103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repository\papers_02\2010\NordiCHI10-GamesForStudies\Images\scalability.png"/>
          <p:cNvPicPr>
            <a:picLocks noChangeAspect="1" noChangeArrowheads="1"/>
          </p:cNvPicPr>
          <p:nvPr/>
        </p:nvPicPr>
        <p:blipFill>
          <a:blip r:embed="rId3"/>
          <a:srcRect b="6685"/>
          <a:stretch>
            <a:fillRect/>
          </a:stretch>
        </p:blipFill>
        <p:spPr bwMode="auto">
          <a:xfrm>
            <a:off x="365558" y="1496835"/>
            <a:ext cx="8412885" cy="4308429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It depends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repository\papers_02\2010\NordiCHI10-GamesForStudies\Images\learnabil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679" y="1496834"/>
            <a:ext cx="7248642" cy="430843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effects?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7338" y="1484784"/>
            <a:ext cx="454913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FC the rabbit.... uninstalled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Godimus</a:t>
            </a:r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 Prime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7793" y="983050"/>
            <a:ext cx="377071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Stupid waste of time!!!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cailan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6096" y="2492896"/>
            <a:ext cx="349339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Stupid waste of time.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lance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792163"/>
            <a:ext cx="207960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Realy</a:t>
            </a:r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stupid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hope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2160" y="4295418"/>
            <a:ext cx="298588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 word...... dumb!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josue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1653937"/>
            <a:ext cx="102463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3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de-DE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ok</a:t>
            </a:r>
          </a:p>
          <a:p>
            <a:pPr algn="r"/>
            <a:r>
              <a:rPr lang="de-DE" sz="2000" dirty="0" err="1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erika</a:t>
            </a:r>
            <a:endParaRPr lang="de-DE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</a:t>
            </a:r>
            <a:r>
              <a:rPr lang="en-US" dirty="0" smtClean="0"/>
              <a:t>feedback</a:t>
            </a:r>
            <a:endParaRPr lang="de-DE" dirty="0"/>
          </a:p>
        </p:txBody>
      </p:sp>
      <p:sp>
        <p:nvSpPr>
          <p:cNvPr id="21" name="Rectangle 20"/>
          <p:cNvSpPr/>
          <p:nvPr/>
        </p:nvSpPr>
        <p:spPr>
          <a:xfrm>
            <a:off x="4730316" y="3354670"/>
            <a:ext cx="296908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boring and dumb.</a:t>
            </a:r>
          </a:p>
          <a:p>
            <a:pPr algn="r"/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Beba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7962" y="4079394"/>
            <a:ext cx="363875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What the hell is this??</a:t>
            </a:r>
          </a:p>
          <a:p>
            <a:pPr algn="r"/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Luci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699398" y="5447546"/>
            <a:ext cx="12650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Boo!</a:t>
            </a:r>
          </a:p>
          <a:p>
            <a:pPr algn="r"/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Cullen Girl</a:t>
            </a:r>
            <a:endParaRPr lang="de-DE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96" y="4985881"/>
            <a:ext cx="7090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5 stars if there is a way to turn the music off.</a:t>
            </a:r>
          </a:p>
          <a:p>
            <a:pPr algn="r"/>
            <a:r>
              <a:rPr lang="en-US" sz="3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Doesnt</a:t>
            </a:r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go to well with slipknot</a:t>
            </a:r>
          </a:p>
          <a:p>
            <a:pPr algn="r"/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Allen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2900" y="2253060"/>
            <a:ext cx="40888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Stupid and </a:t>
            </a:r>
            <a:r>
              <a:rPr lang="en-US" sz="3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offincive</a:t>
            </a:r>
            <a:endParaRPr lang="en-US" sz="3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US" sz="3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to my pet rabbit </a:t>
            </a:r>
            <a:r>
              <a:rPr lang="en-US" sz="300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bayleigh</a:t>
            </a:r>
            <a:endParaRPr lang="en-US" sz="300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de-DE" sz="2000" dirty="0" smtClean="0">
                <a:solidFill>
                  <a:schemeClr val="bg2"/>
                </a:solidFill>
                <a:latin typeface="Calibri" pitchFamily="34" charset="0"/>
                <a:cs typeface="Calibri" pitchFamily="34" charset="0"/>
              </a:rPr>
              <a:t>Logan</a:t>
            </a:r>
            <a:endParaRPr lang="en-US" sz="2000" dirty="0">
              <a:solidFill>
                <a:schemeClr val="bg2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4817" y="1496834"/>
            <a:ext cx="7154365" cy="430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English </a:t>
            </a:r>
            <a:r>
              <a:rPr lang="en-GB" dirty="0" smtClean="0"/>
              <a:t>speaking guys from the 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Acquiring participant </a:t>
            </a:r>
            <a:endParaRPr lang="en-GB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e-DE" sz="4000" dirty="0" smtClean="0"/>
          </a:p>
          <a:p>
            <a:pPr algn="ctr"/>
            <a:r>
              <a:rPr lang="de-DE" sz="4000" dirty="0" err="1" smtClean="0"/>
              <a:t>How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ask</a:t>
            </a:r>
            <a:r>
              <a:rPr lang="de-DE" sz="4000" dirty="0" smtClean="0"/>
              <a:t> </a:t>
            </a:r>
            <a:r>
              <a:rPr lang="de-DE" sz="4000" dirty="0" err="1" smtClean="0"/>
              <a:t>people</a:t>
            </a:r>
            <a:endParaRPr lang="de-DE" sz="4000" dirty="0" smtClean="0"/>
          </a:p>
          <a:p>
            <a:pPr algn="ctr"/>
            <a:r>
              <a:rPr lang="de-DE" sz="4000" dirty="0" err="1" smtClean="0"/>
              <a:t>if</a:t>
            </a:r>
            <a:r>
              <a:rPr lang="de-DE" sz="4000" dirty="0" smtClean="0"/>
              <a:t> </a:t>
            </a:r>
            <a:r>
              <a:rPr lang="de-DE" sz="4000" dirty="0" err="1" smtClean="0"/>
              <a:t>they</a:t>
            </a:r>
            <a:r>
              <a:rPr lang="de-DE" sz="4000" dirty="0" smtClean="0"/>
              <a:t> </a:t>
            </a:r>
            <a:r>
              <a:rPr lang="de-DE" sz="4000" dirty="0" err="1" smtClean="0"/>
              <a:t>want</a:t>
            </a:r>
            <a:r>
              <a:rPr lang="de-DE" sz="4000" dirty="0" smtClean="0"/>
              <a:t> </a:t>
            </a:r>
            <a:r>
              <a:rPr lang="de-DE" sz="4000" dirty="0" err="1" smtClean="0"/>
              <a:t>to</a:t>
            </a:r>
            <a:r>
              <a:rPr lang="de-DE" sz="4000" dirty="0" smtClean="0"/>
              <a:t> </a:t>
            </a:r>
            <a:r>
              <a:rPr lang="de-DE" sz="4000" dirty="0" err="1" smtClean="0"/>
              <a:t>participate</a:t>
            </a:r>
            <a:r>
              <a:rPr lang="de-DE" sz="4000" dirty="0" smtClean="0"/>
              <a:t>?</a:t>
            </a:r>
          </a:p>
          <a:p>
            <a:pPr algn="ctr"/>
            <a:endParaRPr lang="de-DE" sz="4000" dirty="0" smtClean="0"/>
          </a:p>
          <a:p>
            <a:pPr algn="ctr"/>
            <a:r>
              <a:rPr lang="de-DE" sz="4000" dirty="0" err="1" smtClean="0"/>
              <a:t>We</a:t>
            </a:r>
            <a:r>
              <a:rPr lang="de-DE" sz="4000" dirty="0" smtClean="0"/>
              <a:t> </a:t>
            </a:r>
            <a:r>
              <a:rPr lang="de-DE" sz="4000" dirty="0" err="1" smtClean="0"/>
              <a:t>didn‘t</a:t>
            </a:r>
            <a:r>
              <a:rPr lang="de-DE" sz="4000" dirty="0" smtClean="0"/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in App Stores can be used to upscale HCI experiments</a:t>
            </a:r>
          </a:p>
          <a:p>
            <a:endParaRPr lang="en-US" dirty="0" smtClean="0"/>
          </a:p>
          <a:p>
            <a:r>
              <a:rPr lang="en-US" dirty="0" smtClean="0"/>
              <a:t>Collect results before people realize that it sucks</a:t>
            </a:r>
          </a:p>
          <a:p>
            <a:endParaRPr lang="en-US" dirty="0" smtClean="0"/>
          </a:p>
          <a:p>
            <a:r>
              <a:rPr lang="en-US" dirty="0" smtClean="0"/>
              <a:t>Not necessary that people love it</a:t>
            </a:r>
          </a:p>
          <a:p>
            <a:endParaRPr lang="en-US" dirty="0" smtClean="0"/>
          </a:p>
          <a:p>
            <a:r>
              <a:rPr lang="en-US" dirty="0" smtClean="0"/>
              <a:t>Large </a:t>
            </a:r>
            <a:r>
              <a:rPr lang="en-US" dirty="0" smtClean="0"/>
              <a:t>numbers </a:t>
            </a:r>
            <a:r>
              <a:rPr lang="en-US" dirty="0" smtClean="0"/>
              <a:t>don’t overcome design flaws</a:t>
            </a:r>
          </a:p>
          <a:p>
            <a:endParaRPr lang="en-US" dirty="0" smtClean="0"/>
          </a:p>
          <a:p>
            <a:r>
              <a:rPr lang="en-US" dirty="0" smtClean="0"/>
              <a:t>Users don’t </a:t>
            </a:r>
            <a:r>
              <a:rPr lang="en-US" dirty="0" smtClean="0"/>
              <a:t>reflect the global population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121" t="7693" r="14084" b="17094"/>
          <a:stretch>
            <a:fillRect/>
          </a:stretch>
        </p:blipFill>
        <p:spPr bwMode="auto">
          <a:xfrm>
            <a:off x="6588224" y="4437112"/>
            <a:ext cx="247445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Any pubs in Reykjavik?</a:t>
            </a:r>
          </a:p>
        </p:txBody>
      </p:sp>
      <p:pic>
        <p:nvPicPr>
          <p:cNvPr id="14" name="Picture 3" descr="C:\repository\papers_02\2011\CHI11-HARTechniques\images\n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7719" y="981024"/>
            <a:ext cx="3088800" cy="5328000"/>
          </a:xfrm>
          <a:prstGeom prst="rect">
            <a:avLst/>
          </a:prstGeom>
          <a:noFill/>
        </p:spPr>
      </p:pic>
      <p:pic>
        <p:nvPicPr>
          <p:cNvPr id="11" name="Picture 5" descr="C:\repository\papers_02\2010\NordiCHI10-GamesForStudies\presentation\empty_icelan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7261" y="1569672"/>
            <a:ext cx="2428875" cy="3643313"/>
          </a:xfrm>
          <a:prstGeom prst="rect">
            <a:avLst/>
          </a:prstGeom>
          <a:noFill/>
        </p:spPr>
      </p:pic>
      <p:pic>
        <p:nvPicPr>
          <p:cNvPr id="1026" name="Picture 2" descr="C:\repository\papers_02\2010\NordiCHI10-GamesForStudies\presentation\pubs_iceland_none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7261" y="1569672"/>
            <a:ext cx="2428875" cy="3643313"/>
          </a:xfrm>
          <a:prstGeom prst="rect">
            <a:avLst/>
          </a:prstGeom>
          <a:noFill/>
        </p:spPr>
      </p:pic>
      <p:pic>
        <p:nvPicPr>
          <p:cNvPr id="1027" name="Picture 3" descr="C:\repository\papers_02\2010\NordiCHI10-GamesForStudies\presentation\pubs_iceland_none-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261" y="1569672"/>
            <a:ext cx="2428875" cy="3643313"/>
          </a:xfrm>
          <a:prstGeom prst="rect">
            <a:avLst/>
          </a:prstGeom>
          <a:noFill/>
        </p:spPr>
      </p:pic>
      <p:pic>
        <p:nvPicPr>
          <p:cNvPr id="1028" name="Picture 4" descr="C:\repository\papers_02\2010\NordiCHI10-GamesForStudies\presentation\pubs_iceland_none-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67261" y="1569672"/>
            <a:ext cx="2428875" cy="3643312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331640" y="620688"/>
            <a:ext cx="7128792" cy="3024336"/>
            <a:chOff x="1331640" y="620688"/>
            <a:chExt cx="7128792" cy="3024336"/>
          </a:xfrm>
        </p:grpSpPr>
        <p:sp>
          <p:nvSpPr>
            <p:cNvPr id="21" name="Oval 20"/>
            <p:cNvSpPr/>
            <p:nvPr/>
          </p:nvSpPr>
          <p:spPr>
            <a:xfrm>
              <a:off x="8172400" y="335699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Oval 21"/>
            <p:cNvSpPr/>
            <p:nvPr/>
          </p:nvSpPr>
          <p:spPr>
            <a:xfrm>
              <a:off x="2771800" y="16288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/>
            <p:cNvSpPr/>
            <p:nvPr/>
          </p:nvSpPr>
          <p:spPr>
            <a:xfrm>
              <a:off x="2411760" y="1340768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Oval 23"/>
            <p:cNvSpPr/>
            <p:nvPr/>
          </p:nvSpPr>
          <p:spPr>
            <a:xfrm>
              <a:off x="1331640" y="620688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24"/>
            <p:cNvSpPr/>
            <p:nvPr/>
          </p:nvSpPr>
          <p:spPr>
            <a:xfrm>
              <a:off x="1403648" y="908720"/>
              <a:ext cx="288032" cy="28803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epository\papers_02\2010\NordiCHI10-GamesForStudies\presentation\pubs_iceland_halos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262" y="1569672"/>
            <a:ext cx="2428876" cy="364331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Visualizing the off-screen for digital maps</a:t>
            </a:r>
          </a:p>
        </p:txBody>
      </p:sp>
      <p:pic>
        <p:nvPicPr>
          <p:cNvPr id="14" name="Picture 3" descr="C:\repository\papers_02\2011\CHI11-HARTechniques\images\n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7719" y="981024"/>
            <a:ext cx="3088800" cy="532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1331640" y="620688"/>
            <a:ext cx="7128792" cy="3024336"/>
            <a:chOff x="1331640" y="620688"/>
            <a:chExt cx="7128792" cy="3024336"/>
          </a:xfrm>
        </p:grpSpPr>
        <p:sp>
          <p:nvSpPr>
            <p:cNvPr id="9" name="Oval 8"/>
            <p:cNvSpPr/>
            <p:nvPr/>
          </p:nvSpPr>
          <p:spPr>
            <a:xfrm>
              <a:off x="8172400" y="3356992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771800" y="1628800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/>
            <p:cNvSpPr/>
            <p:nvPr/>
          </p:nvSpPr>
          <p:spPr>
            <a:xfrm>
              <a:off x="2411760" y="1340768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1331640" y="620688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Oval 14"/>
            <p:cNvSpPr/>
            <p:nvPr/>
          </p:nvSpPr>
          <p:spPr>
            <a:xfrm>
              <a:off x="1403648" y="908720"/>
              <a:ext cx="288032" cy="288032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051" name="Picture 3" descr="C:\repository\papers_02\2010\NordiCHI10-GamesForStudies\presentation\pubs_iceland_scaled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67262" y="1569672"/>
            <a:ext cx="2428875" cy="3643313"/>
          </a:xfrm>
          <a:prstGeom prst="rect">
            <a:avLst/>
          </a:prstGeom>
          <a:noFill/>
        </p:spPr>
      </p:pic>
      <p:pic>
        <p:nvPicPr>
          <p:cNvPr id="2052" name="Picture 4" descr="C:\repository\papers_02\2010\NordiCHI10-GamesForStudies\presentation\pubs_iceland_stretched-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67262" y="1569671"/>
            <a:ext cx="2428876" cy="364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8" y="980729"/>
            <a:ext cx="3089038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repository\papers_02\2010\NordiCHI10-GamesForStudies\presentation\pubs_iceland_halos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394" y="1603116"/>
            <a:ext cx="2422033" cy="3633050"/>
          </a:xfrm>
          <a:prstGeom prst="rect">
            <a:avLst/>
          </a:prstGeom>
          <a:noFill/>
        </p:spPr>
      </p:pic>
      <p:pic>
        <p:nvPicPr>
          <p:cNvPr id="1027" name="Picture 3" descr="C:\repository\papers_02\2011\CHI11-HARTechniques\images\n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27719" y="981024"/>
            <a:ext cx="3088800" cy="5328000"/>
          </a:xfrm>
          <a:prstGeom prst="rect">
            <a:avLst/>
          </a:prstGeom>
          <a:noFill/>
        </p:spPr>
      </p:pic>
      <p:pic>
        <p:nvPicPr>
          <p:cNvPr id="3076" name="Picture 4" descr="C:\repository\papers_02\2010\NordiCHI10-GamesForStudies\presentation\pubs_iceland_stretched-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8296" y="1603116"/>
            <a:ext cx="2422033" cy="363305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Halos, scaled arrows &amp; stretched arrows</a:t>
            </a:r>
          </a:p>
        </p:txBody>
      </p:sp>
      <p:pic>
        <p:nvPicPr>
          <p:cNvPr id="11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1752" y="981024"/>
            <a:ext cx="3088800" cy="53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83672" y="1584855"/>
            <a:ext cx="2440823" cy="3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repository\papers_02\2010\NordiCHI10-GamesForStudies\presentation\pubs_iceland_scaled-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8511" y="1585153"/>
            <a:ext cx="2445984" cy="3668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Previous work...</a:t>
            </a:r>
            <a:endParaRPr lang="en-GB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92113" y="1125538"/>
            <a:ext cx="8751887" cy="5249862"/>
          </a:xfrm>
        </p:spPr>
        <p:txBody>
          <a:bodyPr/>
          <a:lstStyle/>
          <a:p>
            <a:r>
              <a:rPr lang="en-GB" dirty="0" smtClean="0"/>
              <a:t>Compared Halo with arrows </a:t>
            </a:r>
            <a:r>
              <a:rPr lang="en-GB" sz="1500" dirty="0" smtClean="0"/>
              <a:t>(</a:t>
            </a:r>
            <a:r>
              <a:rPr lang="en-GB" sz="1500" dirty="0" err="1" smtClean="0"/>
              <a:t>Baudisch</a:t>
            </a:r>
            <a:r>
              <a:rPr lang="en-GB" sz="1500" dirty="0" smtClean="0"/>
              <a:t> et al. 2003)</a:t>
            </a:r>
          </a:p>
          <a:p>
            <a:pPr lvl="1"/>
            <a:r>
              <a:rPr lang="en-GB" dirty="0" smtClean="0"/>
              <a:t>Lab study with 11.5 participants</a:t>
            </a:r>
          </a:p>
          <a:p>
            <a:pPr lvl="1"/>
            <a:r>
              <a:rPr lang="en-GB" dirty="0" smtClean="0"/>
              <a:t>Static map</a:t>
            </a:r>
          </a:p>
          <a:p>
            <a:pPr lvl="1"/>
            <a:r>
              <a:rPr lang="en-GB" dirty="0" smtClean="0"/>
              <a:t>Halo wins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Compared three different off-screen visualizations </a:t>
            </a:r>
            <a:r>
              <a:rPr lang="en-GB" sz="1500" dirty="0" smtClean="0"/>
              <a:t>(</a:t>
            </a:r>
            <a:r>
              <a:rPr lang="en-GB" sz="1500" dirty="0" err="1" smtClean="0"/>
              <a:t>Burigat</a:t>
            </a:r>
            <a:r>
              <a:rPr lang="en-GB" sz="1500" dirty="0" smtClean="0"/>
              <a:t> et al. 2006)</a:t>
            </a:r>
          </a:p>
          <a:p>
            <a:pPr lvl="1"/>
            <a:r>
              <a:rPr lang="en-GB" dirty="0" smtClean="0"/>
              <a:t>Lab study with 17 participants</a:t>
            </a:r>
          </a:p>
          <a:p>
            <a:pPr lvl="1"/>
            <a:r>
              <a:rPr lang="en-GB" dirty="0" smtClean="0"/>
              <a:t>Static map</a:t>
            </a:r>
          </a:p>
          <a:p>
            <a:pPr lvl="1"/>
            <a:r>
              <a:rPr lang="en-GB" dirty="0" smtClean="0"/>
              <a:t>Arrows </a:t>
            </a:r>
            <a:r>
              <a:rPr lang="en-GB" dirty="0" smtClean="0"/>
              <a:t>win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...but we only wanted to know which one is best</a:t>
            </a:r>
            <a:endParaRPr lang="en-GB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adapt a visualization for handheld Augmented Reality</a:t>
            </a:r>
          </a:p>
          <a:p>
            <a:endParaRPr lang="en-GB" dirty="0" smtClean="0"/>
          </a:p>
          <a:p>
            <a:r>
              <a:rPr lang="en-GB" dirty="0" smtClean="0"/>
              <a:t>Our study should</a:t>
            </a:r>
          </a:p>
          <a:p>
            <a:pPr lvl="1"/>
            <a:r>
              <a:rPr lang="en-GB" dirty="0" smtClean="0"/>
              <a:t>have results that can be generalized beyond computer science students,</a:t>
            </a:r>
          </a:p>
          <a:p>
            <a:pPr lvl="1"/>
            <a:r>
              <a:rPr lang="en-GB" dirty="0" smtClean="0"/>
              <a:t>not only be applicable for controlled situations in a lab,</a:t>
            </a:r>
          </a:p>
          <a:p>
            <a:pPr lvl="1"/>
            <a:r>
              <a:rPr lang="en-GB" dirty="0" smtClean="0"/>
              <a:t>allow participants to dynamically interact with the map,</a:t>
            </a:r>
          </a:p>
          <a:p>
            <a:pPr lvl="1"/>
            <a:r>
              <a:rPr lang="en-GB" dirty="0" smtClean="0"/>
              <a:t>and </a:t>
            </a:r>
            <a:r>
              <a:rPr lang="en-GB" dirty="0" smtClean="0"/>
              <a:t>not cost  much effort.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mobile game as an Apparatus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SzPct val="100000"/>
              <a:buFont typeface="+mj-lt"/>
              <a:buAutoNum type="arabicPeriod"/>
            </a:pPr>
            <a:r>
              <a:rPr lang="en-GB" sz="4000" dirty="0" smtClean="0"/>
              <a:t>Defined tasks</a:t>
            </a:r>
          </a:p>
          <a:p>
            <a:pPr marL="742950" indent="-742950">
              <a:buSzPct val="100000"/>
              <a:buFont typeface="+mj-lt"/>
              <a:buAutoNum type="arabicPeriod"/>
            </a:pPr>
            <a:endParaRPr lang="en-GB" sz="4000" dirty="0" smtClean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en-GB" sz="4000" dirty="0" smtClean="0"/>
              <a:t>Easy to measure performance</a:t>
            </a:r>
          </a:p>
          <a:p>
            <a:pPr marL="742950" indent="-742950">
              <a:buSzPct val="100000"/>
              <a:buFont typeface="+mj-lt"/>
              <a:buAutoNum type="arabicPeriod"/>
            </a:pPr>
            <a:endParaRPr lang="en-GB" sz="4000" dirty="0" smtClean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en-GB" sz="4000" dirty="0" smtClean="0"/>
              <a:t>Task repetition is common</a:t>
            </a:r>
          </a:p>
          <a:p>
            <a:pPr marL="742950" indent="-742950">
              <a:buSzPct val="100000"/>
              <a:buFont typeface="+mj-lt"/>
              <a:buAutoNum type="arabicPeriod"/>
            </a:pPr>
            <a:endParaRPr lang="en-GB" sz="4000" dirty="0" smtClean="0"/>
          </a:p>
          <a:p>
            <a:pPr marL="742950" indent="-742950">
              <a:buSzPct val="100000"/>
              <a:buFont typeface="+mj-lt"/>
              <a:buAutoNum type="arabicPeriod"/>
            </a:pPr>
            <a:r>
              <a:rPr lang="en-GB" sz="4000" dirty="0" smtClean="0"/>
              <a:t>People like to 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 the Rabbit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3757" y="1496835"/>
            <a:ext cx="8696487" cy="4308429"/>
            <a:chOff x="161763" y="1736811"/>
            <a:chExt cx="8696487" cy="4308429"/>
          </a:xfrm>
        </p:grpSpPr>
        <p:pic>
          <p:nvPicPr>
            <p:cNvPr id="4" name="Picture 2" descr="C:\repository\papers_02\2010\NordiCHI10-GamesForStudies\Images\menu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1763" y="1736812"/>
              <a:ext cx="2585057" cy="4308427"/>
            </a:xfrm>
            <a:prstGeom prst="rect">
              <a:avLst/>
            </a:prstGeom>
            <a:noFill/>
          </p:spPr>
        </p:pic>
        <p:pic>
          <p:nvPicPr>
            <p:cNvPr id="2050" name="Picture 2" descr="C:\repository\papers_02\2010\NordiCHI10-GamesForStudies\Images\highscore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73193" y="1736811"/>
              <a:ext cx="2585057" cy="4308429"/>
            </a:xfrm>
            <a:prstGeom prst="rect">
              <a:avLst/>
            </a:prstGeom>
            <a:noFill/>
          </p:spPr>
        </p:pic>
        <p:pic>
          <p:nvPicPr>
            <p:cNvPr id="2051" name="Picture 3" descr="C:\repository\papers_02\2010\NordiCHI10-GamesForStudies\Images\intro1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17478" y="1736811"/>
              <a:ext cx="2585057" cy="430842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repository\papers_02\2010\NordiCHI10-GamesForStudies\Images\halo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757" y="1496837"/>
            <a:ext cx="2585057" cy="4308429"/>
          </a:xfrm>
          <a:prstGeom prst="rect">
            <a:avLst/>
          </a:prstGeom>
          <a:noFill/>
        </p:spPr>
      </p:pic>
      <p:pic>
        <p:nvPicPr>
          <p:cNvPr id="7" name="Picture 8" descr="C:\repository\papers_02\2010\NordiCHI10-GamesForStudies\Images\sca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9472" y="1496837"/>
            <a:ext cx="2585057" cy="4308428"/>
          </a:xfrm>
          <a:prstGeom prst="rect">
            <a:avLst/>
          </a:prstGeom>
          <a:noFill/>
        </p:spPr>
      </p:pic>
      <p:pic>
        <p:nvPicPr>
          <p:cNvPr id="8" name="Picture 9" descr="C:\repository\papers_02\2010\NordiCHI10-GamesForStudies\Images\stretch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35187" y="1496837"/>
            <a:ext cx="2585057" cy="4308428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Titel &amp; Aufzählung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Titel &amp; Aufzählung">
      <a:majorFont>
        <a:latin typeface="M400600"/>
        <a:ea typeface=""/>
        <a:cs typeface=""/>
      </a:majorFont>
      <a:minorFont>
        <a:latin typeface="M4006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itel &amp; Aufzählung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Titel &amp; Aufzählung">
      <a:majorFont>
        <a:latin typeface="M400600"/>
        <a:ea typeface=""/>
        <a:cs typeface=""/>
      </a:majorFont>
      <a:minorFont>
        <a:latin typeface="M400600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itel &amp; Aufzählu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On-screen Show (4:3)</PresentationFormat>
  <Paragraphs>101</Paragraphs>
  <Slides>16</Slides>
  <Notes>15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4_Titel &amp; Aufzählung</vt:lpstr>
      <vt:lpstr>3_Titel &amp; Aufzählung</vt:lpstr>
      <vt:lpstr>Experiments in the Wild: Public Evaluation of Off-Screen Visualizations in the Android Market</vt:lpstr>
      <vt:lpstr>Any pubs in Reykjavik?</vt:lpstr>
      <vt:lpstr>Visualizing the off-screen for digital maps</vt:lpstr>
      <vt:lpstr>Halos, scaled arrows &amp; stretched arrows</vt:lpstr>
      <vt:lpstr>Previous work...</vt:lpstr>
      <vt:lpstr>...but we only wanted to know which one is best</vt:lpstr>
      <vt:lpstr>A mobile game as an Apparatus</vt:lpstr>
      <vt:lpstr>Poke the Rabbit</vt:lpstr>
      <vt:lpstr>Three conditions</vt:lpstr>
      <vt:lpstr>Published in the Android Market</vt:lpstr>
      <vt:lpstr>Results: It depends</vt:lpstr>
      <vt:lpstr>Learning effects?</vt:lpstr>
      <vt:lpstr>Qualitative feedback</vt:lpstr>
      <vt:lpstr>English speaking guys from the US</vt:lpstr>
      <vt:lpstr>Acquiring participant </vt:lpstr>
      <vt:lpstr>Conclusion</vt:lpstr>
    </vt:vector>
  </TitlesOfParts>
  <Company>Universität Oldenburg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in the Wild - Public Evaluation of Off-Screen Visualizations in the Android Market</dc:title>
  <dc:creator>Niels Henze</dc:creator>
  <cp:lastModifiedBy>Olli</cp:lastModifiedBy>
  <cp:revision>706</cp:revision>
  <dcterms:created xsi:type="dcterms:W3CDTF">2008-10-16T18:30:14Z</dcterms:created>
  <dcterms:modified xsi:type="dcterms:W3CDTF">2010-10-20T12:05:30Z</dcterms:modified>
</cp:coreProperties>
</file>